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4" r:id="rId1"/>
  </p:sldMasterIdLst>
  <p:notesMasterIdLst>
    <p:notesMasterId r:id="rId14"/>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654" autoAdjust="0"/>
  </p:normalViewPr>
  <p:slideViewPr>
    <p:cSldViewPr>
      <p:cViewPr varScale="1">
        <p:scale>
          <a:sx n="90" d="100"/>
          <a:sy n="90" d="100"/>
        </p:scale>
        <p:origin x="-108" y="-3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B13545-AB58-4909-A037-3506D64D4014}" type="datetimeFigureOut">
              <a:rPr lang="en-US" smtClean="0"/>
              <a:pPr/>
              <a:t>9/23/2010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93AA0A-EDB8-4BE5-94E0-779FC99E1CF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93AA0A-EDB8-4BE5-94E0-779FC99E1CF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93AA0A-EDB8-4BE5-94E0-779FC99E1CF3}"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93AA0A-EDB8-4BE5-94E0-779FC99E1CF3}"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93AA0A-EDB8-4BE5-94E0-779FC99E1CF3}"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AD6A3EC-AFD0-4F06-ACC2-D1E4DB55F016}" type="datetimeFigureOut">
              <a:rPr lang="en-US" smtClean="0"/>
              <a:pPr/>
              <a:t>9/23/2010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D6A3EC-AFD0-4F06-ACC2-D1E4DB55F016}"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D6A3EC-AFD0-4F06-ACC2-D1E4DB55F016}"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D6A3EC-AFD0-4F06-ACC2-D1E4DB55F016}"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D6A3EC-AFD0-4F06-ACC2-D1E4DB55F016}"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D6A3EC-AFD0-4F06-ACC2-D1E4DB55F016}"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AD6A3EC-AFD0-4F06-ACC2-D1E4DB55F016}" type="datetimeFigureOut">
              <a:rPr lang="en-US" smtClean="0"/>
              <a:pPr/>
              <a:t>9/23/2010</a:t>
            </a:fld>
            <a:endParaRPr lang="en-US"/>
          </a:p>
        </p:txBody>
      </p:sp>
      <p:sp>
        <p:nvSpPr>
          <p:cNvPr id="27" name="Slide Number Placeholder 26"/>
          <p:cNvSpPr>
            <a:spLocks noGrp="1"/>
          </p:cNvSpPr>
          <p:nvPr>
            <p:ph type="sldNum" sz="quarter" idx="11"/>
          </p:nvPr>
        </p:nvSpPr>
        <p:spPr/>
        <p:txBody>
          <a:bodyPr rtlCol="0"/>
          <a:lstStyle/>
          <a:p>
            <a:fld id="{740B951D-E4A0-48C5-84B9-6E8577A271E8}"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transition spd="slow">
    <p:blinds/>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AD6A3EC-AFD0-4F06-ACC2-D1E4DB55F016}" type="datetimeFigureOut">
              <a:rPr lang="en-US" smtClean="0"/>
              <a:pPr/>
              <a:t>9/23/2010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D6A3EC-AFD0-4F06-ACC2-D1E4DB55F016}"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D6A3EC-AFD0-4F06-ACC2-D1E4DB55F016}"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D6A3EC-AFD0-4F06-ACC2-D1E4DB55F016}"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0B951D-E4A0-48C5-84B9-6E8577A271E8}" type="slidenum">
              <a:rPr lang="en-US" smtClean="0"/>
              <a:pPr/>
              <a:t>‹#›</a:t>
            </a:fld>
            <a:endParaRPr lang="en-US"/>
          </a:p>
        </p:txBody>
      </p:sp>
    </p:spTree>
  </p:cSld>
  <p:clrMapOvr>
    <a:masterClrMapping/>
  </p:clrMapOvr>
  <p:transition spd="slow">
    <p:blinds/>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AD6A3EC-AFD0-4F06-ACC2-D1E4DB55F016}" type="datetimeFigureOut">
              <a:rPr lang="en-US" smtClean="0"/>
              <a:pPr/>
              <a:t>9/23/2010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40B951D-E4A0-48C5-84B9-6E8577A271E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ransition spd="slow">
    <p:blinds/>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3.png"/><Relationship Id="rId12" Type="http://schemas.openxmlformats.org/officeDocument/2006/relationships/image" Target="../media/image18.emf"/><Relationship Id="rId2" Type="http://schemas.openxmlformats.org/officeDocument/2006/relationships/image" Target="../media/image10.wmf"/><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emf"/><Relationship Id="rId5" Type="http://schemas.openxmlformats.org/officeDocument/2006/relationships/image" Target="../media/image11.png"/><Relationship Id="rId10" Type="http://schemas.openxmlformats.org/officeDocument/2006/relationships/image" Target="../media/image16.emf"/><Relationship Id="rId4" Type="http://schemas.openxmlformats.org/officeDocument/2006/relationships/hyperlink" Target="http://www.google.com/imgres?imgurl=http://www.cascandra.com/gadgets/images/sony_alpha_100.jpg&amp;imgrefurl=http://www.cascandra.com/gadgets/sony-alpha-100.html&amp;h=268&amp;w=305&amp;sz=17&amp;tbnid=Dgx_Xonwbz-WnM:&amp;tbnh=102&amp;tbnw=116&amp;prev=/images%3Fq%3Dimages%2Bof%2Bdifferent%2Bcameras&amp;zoom=1&amp;q=images+of+different+cameras&amp;hl=en&amp;usg=__qVMutCr5aaWWLwOVW8lQQBu7btk=&amp;sa=X&amp;ei=OqObTPKwEsKB8gbjuL2YAQ&amp;ved=0CB4Q9QEwAg" TargetMode="External"/><Relationship Id="rId9"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hyperlink" Target="http://www.buzzle.com/article/history-of-the-camera.html" TargetMode="External"/><Relationship Id="rId2" Type="http://schemas.openxmlformats.org/officeDocument/2006/relationships/hyperlink" Target="http://www.thepeoplehistoy.com/cameras/html" TargetMode="External"/><Relationship Id="rId1" Type="http://schemas.openxmlformats.org/officeDocument/2006/relationships/slideLayout" Target="../slideLayouts/slideLayout2.xml"/><Relationship Id="rId5" Type="http://schemas.openxmlformats.org/officeDocument/2006/relationships/hyperlink" Target="http://library.thinkquest.org/28146/history.html" TargetMode="External"/><Relationship Id="rId4" Type="http://schemas.openxmlformats.org/officeDocument/2006/relationships/hyperlink" Target="http://inventors.about.com/od/pstartinventions/a/Photography.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Camera Timeline</a:t>
            </a:r>
            <a:endParaRPr lang="en-US" dirty="0"/>
          </a:p>
        </p:txBody>
      </p:sp>
      <p:sp>
        <p:nvSpPr>
          <p:cNvPr id="3" name="Subtitle 2"/>
          <p:cNvSpPr>
            <a:spLocks noGrp="1"/>
          </p:cNvSpPr>
          <p:nvPr>
            <p:ph type="subTitle" idx="1"/>
          </p:nvPr>
        </p:nvSpPr>
        <p:spPr/>
        <p:txBody>
          <a:bodyPr/>
          <a:lstStyle/>
          <a:p>
            <a:r>
              <a:rPr lang="en-US" dirty="0" smtClean="0"/>
              <a:t>By Ayshia Matthews</a:t>
            </a:r>
            <a:endParaRPr lang="en-US" dirty="0"/>
          </a:p>
        </p:txBody>
      </p:sp>
    </p:spTree>
  </p:cSld>
  <p:clrMapOvr>
    <a:masterClrMapping/>
  </p:clrMapOvr>
  <p:transition spd="slow">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has it changed over time?</a:t>
            </a:r>
            <a:endParaRPr lang="en-US" dirty="0"/>
          </a:p>
        </p:txBody>
      </p:sp>
      <p:sp>
        <p:nvSpPr>
          <p:cNvPr id="3" name="Content Placeholder 2"/>
          <p:cNvSpPr>
            <a:spLocks noGrp="1"/>
          </p:cNvSpPr>
          <p:nvPr>
            <p:ph idx="1"/>
          </p:nvPr>
        </p:nvSpPr>
        <p:spPr/>
        <p:txBody>
          <a:bodyPr/>
          <a:lstStyle/>
          <a:p>
            <a:r>
              <a:rPr lang="en-US" dirty="0" smtClean="0"/>
              <a:t>Cameras have made a large change over the past 70 years. </a:t>
            </a:r>
            <a:r>
              <a:rPr lang="en-US" dirty="0" smtClean="0"/>
              <a:t>You now have a large variety of cameras. Such as digital or Polaroid. There are even some camera that are no bigger than your thumb. This shows how much the world has adapted to more technology within their lives.</a:t>
            </a:r>
            <a:endParaRPr lang="en-US" dirty="0"/>
          </a:p>
        </p:txBody>
      </p:sp>
    </p:spTree>
  </p:cSld>
  <p:clrMapOvr>
    <a:masterClrMapping/>
  </p:clrMapOvr>
  <p:transition spd="slow">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student\Local Settings\Temporary Internet Files\Content.IE5\8R9E0W1Q\MC900250722[1].wmf"/>
          <p:cNvPicPr>
            <a:picLocks noGrp="1" noChangeAspect="1" noChangeArrowheads="1"/>
          </p:cNvPicPr>
          <p:nvPr>
            <p:ph idx="4294967295"/>
          </p:nvPr>
        </p:nvPicPr>
        <p:blipFill>
          <a:blip r:embed="rId2" cstate="print"/>
          <a:srcRect/>
          <a:stretch>
            <a:fillRect/>
          </a:stretch>
        </p:blipFill>
        <p:spPr bwMode="auto">
          <a:xfrm rot="20462944">
            <a:off x="686492" y="926426"/>
            <a:ext cx="2249487" cy="1787525"/>
          </a:xfrm>
          <a:prstGeom prst="rect">
            <a:avLst/>
          </a:prstGeom>
          <a:noFill/>
        </p:spPr>
      </p:pic>
      <p:pic>
        <p:nvPicPr>
          <p:cNvPr id="5" name="Content Placeholder 5" descr="Professional.bmp"/>
          <p:cNvPicPr>
            <a:picLocks noChangeAspect="1"/>
          </p:cNvPicPr>
          <p:nvPr/>
        </p:nvPicPr>
        <p:blipFill>
          <a:blip r:embed="rId3" cstate="print"/>
          <a:stretch>
            <a:fillRect/>
          </a:stretch>
        </p:blipFill>
        <p:spPr>
          <a:xfrm>
            <a:off x="2895600" y="2057400"/>
            <a:ext cx="2505076" cy="2505076"/>
          </a:xfrm>
          <a:prstGeom prst="rect">
            <a:avLst/>
          </a:prstGeom>
        </p:spPr>
      </p:pic>
      <p:sp>
        <p:nvSpPr>
          <p:cNvPr id="2052" name="AutoShape 4" descr="data:image/jpg;base64,/9j/4AAQSkZJRgABAQAAAQABAAD/2wBDAAkGBwgHBgkIBwgKCgkLDRYPDQwMDRsUFRAWIB0iIiAdHx8kKDQsJCYxJx8fLT0tMTU3Ojo6Iys/RD84QzQ5Ojf/2wBDAQoKCg0MDRoPDxo3JR8lNzc3Nzc3Nzc3Nzc3Nzc3Nzc3Nzc3Nzc3Nzc3Nzc3Nzc3Nzc3Nzc3Nzc3Nzc3Nzc3Nzf/wAARCABeAGoDASIAAhEBAxEB/8QAHAAAAQQDAQAAAAAAAAAAAAAAAAQFBgcCAwgB/8QAPBAAAgEDAgMEBgkDAwUAAAAAAQIDAAQRBSEGEjETQVFxByJhgZGhFCMyQlKxwdHwFTOiJGKycnSCkuH/xAAWAQEBAQAAAAAAAAAAAAAAAAAAAQL/xAAaEQEBAQEBAQEAAAAAAAAAAAAAARECIUFR/9oADAMBAAIRAxEAPwC8aKKTX9/aadbNc39zDbQJ9qSZwqj3mgU0VXuseljR7W7a20yM35Uf3FflQnwU4JPwxTTeelu8iDCPRrbnBwA10Tn27LTBa5YAZJAHjWCTxSMVjlRiM5CsDiqQOoXPE9nPezLe3QiwWDysijfJAVdiAdh7qYLjXJllQ6WHsjHzBeycjlyCp3ycnBO+auIubiLj/RtBuzaS9vdXC/aS2UNynwJJG/sqKav6XyDbnR9MLKwBlF11XPcOU42Hfn2YqsIoyXZ5CzMfyrYVT8J+FMVatr6XLObW47aa0W1sXzmeaQ86gDvVVIznuz76nOl8RaNq+Bp2pWtwx+4kg5v/AFO/yrmGZRCrO5/ngKb2u3SYTCWSN4/WjaPqrDpvkY8+6mDsKiq30T0hXg0+wjv9Oe4ndOWS5RuVXYLnpjr493UjwqQ8O8c6Pr959CtZWS75eYRuNn2yeVu/Hu76ZRJ6KKKg13E8VtBJNPIscUalndjgKB1JqgeNtVueONYaS0Nx9Atm7O3jKgA+L7nqfkMDxqzvS52zcHSQwjPa3ESv62PV5s/oBVa2Rhs9OZUt+WXxQYz54qwNl5pk+haMkl7BFEJgyxySFTzjvICt3Z6tt027izaDqf8AUuJraMov0cYUhhnmAGw37vme/wAAj4jknuCEb1E7Qlids9MedJNDlS2uw0JII+/31q3RbOrWljbaPeTm1gXlgYg9mOuNqj2hRpLYQxILYyBMntYgM7gAA9e/vNJNT1Ke40qWB53YSjlwWzUUOkyxu3JfyKo+9nAx7d6SJU+WxuZyqxWlpIzDYKCMn1Nhk4b+4vTIPdTVqRazto52trfllICES5Db4OOXwPXwqGTXFzasBBq7OR05SfHP51pm1HUZ4ljluTLGh9VWI23zt761sRKeILSO3EDSMwaQMVAYMuRjw6de+ken6OL8SRrIF+rLZIyD7Kbk1O8vuRLmNSkZ3kUY5c7ZPsqRcPShL3siCGYFCuNw2CPzrNz4pRpuo/Q7KKC1v7lXDYkVwrKeg2yVPQYxk0pfi+XRNYtL7TZUnkjJMizwjOOhXPdkZGRvUXb1J5EbZlYgg+dOnEEEl5baZDaxtJIYm9WNeY93cKJ9dRIwdAw6EZFZUy8K6pJqWnKZLSaDsVWMtJsJGCjJXvwDtT1WGkV9JgDcI3Ct3yxf8xVIzWsynMcjqPYaur0ovycLlj9n6RHzeW9VI13a8uTLHsOhOD86sED1tZVuD20jOf8Acax0peZ1rLiC4Se9bs2DAd4p54d0G4eEXE2Ik6ZchQPMnv8AYMn2VQXD/ZXOy91aXcNgKjBVbmGHOflT6+n6ZHtJexO/godvngflSaa1087RzKrdwyRn4irvgbLgxTggdpACMEA86nbGTnfJ8d6ar6xcATIkKqWKkxHYnr9nO3wHSnW6i7I7HIpGxIyOoPUVMDQyzQBhGTysMMPEVINOvAVtrwH6xvVf/rXG/vHKfMmm+SMA8xGVPSiyAjeSHmCoWWVSTsPun8x8KId9ekt4NReQR5FwhkX1QR6wGDv4eFaNSmZ7ayboQvUbeFap+fUjBAyiNkUiNyeuemfZ7RXl1n6FbhhgrkYNZnOW1rrq2Sfjqnhzfh/TP+0i/wCApxpBoK8mh6evhaxD/AUvoiJek9c8KSn8M0Z/yx+tUxPBC6ksgO1Xd6SE5+D77/aY2+Ei1SM7YjPlVgjtrbQLqD3Uy/VQkBVx9pu4e3/7Us+iMLdLjUW5HKgx26jLBT09g8hjzPUsWiGI6q8s+DBp8JuGU/ekPT5fmaWnWWKSTykNNISSfDy/nSs9dYz11jZc3lpD6slsQPAtvSVobbUQUtJeykIJCvjB/fypMIXuohcIwaSRyqKBk7d4FN13FJbnmR35x1DNsf291Oe9SdaLlbiynaGdCrLnmRgeniP2rKWDljSZATHJ0PgfA05xTrrtgTPIBdwKGSRj6zDp7yPmPlo0xle2u7KUcpK86KfusM7e4gjyNbaIEP1E8OBh0zuOhG/5A02vHK9pNMB9WgCM2ehOSB/ifhSx3w21NjElmXflxvUqwstbgCEIAFYEHbbffPlnb4UuvG7SCMjq3MfjSGwjUQyytnKoTtj2Dv8AM9P3pYAz/RlRc8uCc9DVR1rYx9lZwR/gjVfgBW+sY88g5sA43xWVZU3cQ6b/AFfRbywDBGniKqx6K3UE+8CqD1zSdW0kvHqGl3keMjtEiMkZ8nXY/I+yujaMUHJljK6DW4FyGlgRsEb4AB91IHmJTAPTBqwPS3pDcPcaf1cR/wCi1AFmONs/fB9+/wD5VAby2NtPyqfqm9aJ87Mvh/P1pZqVlYanLZrzQ4EqMGV+9MeHnWFxfPcBthknJ2rUtszNmIkMOq9CPdSiO1dPWlPL7W2/T9/KpOZKmFfC/NDqtoo3DFkbwIIwfzrTcSmDVnAPR9/eB+1OFpbG3j7eQFXYYjU7EL3sfPupttrK61fXo7SyjaW4uHCxov8AOmxOfCtKSPk8x+FJ5UCR472O9W3c+hbWuUGDUdPbCj1W513798Gkh9CfEUgRnvdMQ53XtJDj255Ku+CsEBCkY2IwPyqxfRrwXecQanDe3ERTSbeRWeRtu1K78qeO+xPdv31Z2heizhqw023g1Cxj1C5j9Z55sjmb2LnAXwFTaCGK3hSGCNI4kUKiIoCqB0AA6CpqsxXtFFQFFFFA0cUcPWHE2kyadqSExucq645kbuIJ/m9c/wDFfB2rcGyPDewPf6KW+puo1+x4Bvwn+Amul6xdFkUq6hlYYIIyCKDlOwtbe5JEV5bFR0S6IUjPmP0FLLcwQScsMEBm6DkXmJ/Wr4v/AEecLX0jSS6TFG5OSYGaP5KcfKvLT0d8MWpyunmQZ+zLM7KfNc4PvFXUxRkVlqWsXv0PTreW7vWOGSLfs/a7dF952+RuX0bcAQ8KQPd3rR3GrTjDyKPViX8CZ+Z76mVnZWtjAILO3ht4R0jijCKPcNq31FFFFFAUUUUBRRRQf//Z">
            <a:hlinkClick r:id="rId4"/>
          </p:cNvPr>
          <p:cNvSpPr>
            <a:spLocks noChangeAspect="1" noChangeArrowheads="1"/>
          </p:cNvSpPr>
          <p:nvPr/>
        </p:nvSpPr>
        <p:spPr bwMode="auto">
          <a:xfrm>
            <a:off x="155575" y="-427038"/>
            <a:ext cx="100965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data:image/jpg;base64,/9j/4AAQSkZJRgABAQAAAQABAAD/2wBDAAkGBwgHBgkIBwgKCgkLDRYPDQwMDRsUFRAWIB0iIiAdHx8kKDQsJCYxJx8fLT0tMTU3Ojo6Iys/RD84QzQ5Ojf/2wBDAQoKCg0MDRoPDxo3JR8lNzc3Nzc3Nzc3Nzc3Nzc3Nzc3Nzc3Nzc3Nzc3Nzc3Nzc3Nzc3Nzc3Nzc3Nzc3Nzc3Nzf/wAARCABeAGoDASIAAhEBAxEB/8QAHAAAAQQDAQAAAAAAAAAAAAAAAAQFBgcCAwgB/8QAPBAAAgEDAgMEBgkDAwUAAAAAAQIDAAQRBSEGEjETQVFxByJhgZGhFCMyQlKxwdHwFTOiJGKycnSCkuH/xAAWAQEBAQAAAAAAAAAAAAAAAAAAAQL/xAAaEQEBAQEBAQEAAAAAAAAAAAAAARECIUFR/9oADAMBAAIRAxEAPwC8aKKTX9/aadbNc39zDbQJ9qSZwqj3mgU0VXuseljR7W7a20yM35Uf3FflQnwU4JPwxTTeelu8iDCPRrbnBwA10Tn27LTBa5YAZJAHjWCTxSMVjlRiM5CsDiqQOoXPE9nPezLe3QiwWDysijfJAVdiAdh7qYLjXJllQ6WHsjHzBeycjlyCp3ycnBO+auIubiLj/RtBuzaS9vdXC/aS2UNynwJJG/sqKav6XyDbnR9MLKwBlF11XPcOU42Hfn2YqsIoyXZ5CzMfyrYVT8J+FMVatr6XLObW47aa0W1sXzmeaQ86gDvVVIznuz76nOl8RaNq+Bp2pWtwx+4kg5v/AFO/yrmGZRCrO5/ngKb2u3SYTCWSN4/WjaPqrDpvkY8+6mDsKiq30T0hXg0+wjv9Oe4ndOWS5RuVXYLnpjr493UjwqQ8O8c6Pr959CtZWS75eYRuNn2yeVu/Hu76ZRJ6KKKg13E8VtBJNPIscUalndjgKB1JqgeNtVueONYaS0Nx9Atm7O3jKgA+L7nqfkMDxqzvS52zcHSQwjPa3ESv62PV5s/oBVa2Rhs9OZUt+WXxQYz54qwNl5pk+haMkl7BFEJgyxySFTzjvICt3Z6tt027izaDqf8AUuJraMov0cYUhhnmAGw37vme/wAAj4jknuCEb1E7Qlids9MedJNDlS2uw0JII+/31q3RbOrWljbaPeTm1gXlgYg9mOuNqj2hRpLYQxILYyBMntYgM7gAA9e/vNJNT1Ke40qWB53YSjlwWzUUOkyxu3JfyKo+9nAx7d6SJU+WxuZyqxWlpIzDYKCMn1Nhk4b+4vTIPdTVqRazto52trfllICES5Db4OOXwPXwqGTXFzasBBq7OR05SfHP51pm1HUZ4ljluTLGh9VWI23zt761sRKeILSO3EDSMwaQMVAYMuRjw6de+ken6OL8SRrIF+rLZIyD7Kbk1O8vuRLmNSkZ3kUY5c7ZPsqRcPShL3siCGYFCuNw2CPzrNz4pRpuo/Q7KKC1v7lXDYkVwrKeg2yVPQYxk0pfi+XRNYtL7TZUnkjJMizwjOOhXPdkZGRvUXb1J5EbZlYgg+dOnEEEl5baZDaxtJIYm9WNeY93cKJ9dRIwdAw6EZFZUy8K6pJqWnKZLSaDsVWMtJsJGCjJXvwDtT1WGkV9JgDcI3Ct3yxf8xVIzWsynMcjqPYaur0ovycLlj9n6RHzeW9VI13a8uTLHsOhOD86sED1tZVuD20jOf8Acax0peZ1rLiC4Se9bs2DAd4p54d0G4eEXE2Ik6ZchQPMnv8AYMn2VQXD/ZXOy91aXcNgKjBVbmGHOflT6+n6ZHtJexO/godvngflSaa1087RzKrdwyRn4irvgbLgxTggdpACMEA86nbGTnfJ8d6ar6xcATIkKqWKkxHYnr9nO3wHSnW6i7I7HIpGxIyOoPUVMDQyzQBhGTysMMPEVINOvAVtrwH6xvVf/rXG/vHKfMmm+SMA8xGVPSiyAjeSHmCoWWVSTsPun8x8KId9ekt4NReQR5FwhkX1QR6wGDv4eFaNSmZ7ayboQvUbeFap+fUjBAyiNkUiNyeuemfZ7RXl1n6FbhhgrkYNZnOW1rrq2Sfjqnhzfh/TP+0i/wCApxpBoK8mh6evhaxD/AUvoiJek9c8KSn8M0Z/yx+tUxPBC6ksgO1Xd6SE5+D77/aY2+Ei1SM7YjPlVgjtrbQLqD3Uy/VQkBVx9pu4e3/7Us+iMLdLjUW5HKgx26jLBT09g8hjzPUsWiGI6q8s+DBp8JuGU/ekPT5fmaWnWWKSTykNNISSfDy/nSs9dYz11jZc3lpD6slsQPAtvSVobbUQUtJeykIJCvjB/fypMIXuohcIwaSRyqKBk7d4FN13FJbnmR35x1DNsf291Oe9SdaLlbiynaGdCrLnmRgeniP2rKWDljSZATHJ0PgfA05xTrrtgTPIBdwKGSRj6zDp7yPmPlo0xle2u7KUcpK86KfusM7e4gjyNbaIEP1E8OBh0zuOhG/5A02vHK9pNMB9WgCM2ehOSB/ifhSx3w21NjElmXflxvUqwstbgCEIAFYEHbbffPlnb4UuvG7SCMjq3MfjSGwjUQyytnKoTtj2Dv8AM9P3pYAz/RlRc8uCc9DVR1rYx9lZwR/gjVfgBW+sY88g5sA43xWVZU3cQ6b/AFfRbywDBGniKqx6K3UE+8CqD1zSdW0kvHqGl3keMjtEiMkZ8nXY/I+yujaMUHJljK6DW4FyGlgRsEb4AB91IHmJTAPTBqwPS3pDcPcaf1cR/wCi1AFmONs/fB9+/wD5VAby2NtPyqfqm9aJ87Mvh/P1pZqVlYanLZrzQ4EqMGV+9MeHnWFxfPcBthknJ2rUtszNmIkMOq9CPdSiO1dPWlPL7W2/T9/KpOZKmFfC/NDqtoo3DFkbwIIwfzrTcSmDVnAPR9/eB+1OFpbG3j7eQFXYYjU7EL3sfPupttrK61fXo7SyjaW4uHCxov8AOmxOfCtKSPk8x+FJ5UCR472O9W3c+hbWuUGDUdPbCj1W513798Gkh9CfEUgRnvdMQ53XtJDj255Ku+CsEBCkY2IwPyqxfRrwXecQanDe3ERTSbeRWeRtu1K78qeO+xPdv31Z2heizhqw023g1Cxj1C5j9Z55sjmb2LnAXwFTaCGK3hSGCNI4kUKiIoCqB0AA6CpqsxXtFFQFFFFA0cUcPWHE2kyadqSExucq645kbuIJ/m9c/wDFfB2rcGyPDewPf6KW+puo1+x4Bvwn+Amul6xdFkUq6hlYYIIyCKDlOwtbe5JEV5bFR0S6IUjPmP0FLLcwQScsMEBm6DkXmJ/Wr4v/AEecLX0jSS6TFG5OSYGaP5KcfKvLT0d8MWpyunmQZ+zLM7KfNc4PvFXUxRkVlqWsXv0PTreW7vWOGSLfs/a7dF952+RuX0bcAQ8KQPd3rR3GrTjDyKPViX8CZ+Z76mVnZWtjAILO3ht4R0jijCKPcNq31FFFFFAUUUUBRRRQf//Z">
            <a:hlinkClick r:id="rId4"/>
          </p:cNvPr>
          <p:cNvSpPr>
            <a:spLocks noChangeAspect="1" noChangeArrowheads="1"/>
          </p:cNvSpPr>
          <p:nvPr/>
        </p:nvSpPr>
        <p:spPr bwMode="auto">
          <a:xfrm>
            <a:off x="155575" y="-427038"/>
            <a:ext cx="100965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Content Placeholder 3" descr="it.bmp"/>
          <p:cNvPicPr>
            <a:picLocks noChangeAspect="1"/>
          </p:cNvPicPr>
          <p:nvPr/>
        </p:nvPicPr>
        <p:blipFill>
          <a:blip r:embed="rId5" cstate="print"/>
          <a:stretch>
            <a:fillRect/>
          </a:stretch>
        </p:blipFill>
        <p:spPr>
          <a:xfrm rot="643728">
            <a:off x="5859794" y="599274"/>
            <a:ext cx="2590800" cy="2617509"/>
          </a:xfrm>
          <a:prstGeom prst="rect">
            <a:avLst/>
          </a:prstGeom>
        </p:spPr>
      </p:pic>
      <p:pic>
        <p:nvPicPr>
          <p:cNvPr id="9" name="Content Placeholder 5" descr="ccamera.bmp"/>
          <p:cNvPicPr>
            <a:picLocks noChangeAspect="1"/>
          </p:cNvPicPr>
          <p:nvPr/>
        </p:nvPicPr>
        <p:blipFill>
          <a:blip r:embed="rId6" cstate="print"/>
          <a:stretch>
            <a:fillRect/>
          </a:stretch>
        </p:blipFill>
        <p:spPr>
          <a:xfrm rot="20831018">
            <a:off x="5719516" y="3840726"/>
            <a:ext cx="2528888" cy="1698795"/>
          </a:xfrm>
          <a:prstGeom prst="rect">
            <a:avLst/>
          </a:prstGeom>
        </p:spPr>
      </p:pic>
      <p:pic>
        <p:nvPicPr>
          <p:cNvPr id="10" name="Content Placeholder 7" descr="hjuilh.bmp"/>
          <p:cNvPicPr>
            <a:picLocks noChangeAspect="1"/>
          </p:cNvPicPr>
          <p:nvPr/>
        </p:nvPicPr>
        <p:blipFill>
          <a:blip r:embed="rId7" cstate="print"/>
          <a:stretch>
            <a:fillRect/>
          </a:stretch>
        </p:blipFill>
        <p:spPr>
          <a:xfrm>
            <a:off x="457200" y="3200400"/>
            <a:ext cx="2209800" cy="1661770"/>
          </a:xfrm>
          <a:prstGeom prst="rect">
            <a:avLst/>
          </a:prstGeom>
        </p:spPr>
      </p:pic>
      <p:pic>
        <p:nvPicPr>
          <p:cNvPr id="11" name="Content Placeholder 9" descr="untitled.bmp"/>
          <p:cNvPicPr>
            <a:picLocks noChangeAspect="1"/>
          </p:cNvPicPr>
          <p:nvPr/>
        </p:nvPicPr>
        <p:blipFill>
          <a:blip r:embed="rId8" cstate="print"/>
          <a:stretch>
            <a:fillRect/>
          </a:stretch>
        </p:blipFill>
        <p:spPr>
          <a:xfrm>
            <a:off x="2057400" y="4649788"/>
            <a:ext cx="3000903" cy="2208212"/>
          </a:xfrm>
          <a:prstGeom prst="rect">
            <a:avLst/>
          </a:prstGeom>
        </p:spPr>
      </p:pic>
      <p:pic>
        <p:nvPicPr>
          <p:cNvPr id="2055" name="Picture 7"/>
          <p:cNvPicPr>
            <a:picLocks noChangeAspect="1" noChangeArrowheads="1"/>
          </p:cNvPicPr>
          <p:nvPr/>
        </p:nvPicPr>
        <p:blipFill>
          <a:blip r:embed="rId9" cstate="print"/>
          <a:srcRect/>
          <a:stretch>
            <a:fillRect/>
          </a:stretch>
        </p:blipFill>
        <p:spPr bwMode="auto">
          <a:xfrm rot="462809">
            <a:off x="5257800" y="2590800"/>
            <a:ext cx="1714500" cy="1714500"/>
          </a:xfrm>
          <a:prstGeom prst="rect">
            <a:avLst/>
          </a:prstGeom>
          <a:noFill/>
          <a:ln w="9525">
            <a:noFill/>
            <a:miter lim="800000"/>
            <a:headEnd/>
            <a:tailEnd/>
          </a:ln>
          <a:effectLst/>
        </p:spPr>
      </p:pic>
      <p:pic>
        <p:nvPicPr>
          <p:cNvPr id="2056" name="Picture 8"/>
          <p:cNvPicPr>
            <a:picLocks noChangeAspect="1" noChangeArrowheads="1"/>
          </p:cNvPicPr>
          <p:nvPr/>
        </p:nvPicPr>
        <p:blipFill>
          <a:blip r:embed="rId10" cstate="print"/>
          <a:srcRect/>
          <a:stretch>
            <a:fillRect/>
          </a:stretch>
        </p:blipFill>
        <p:spPr bwMode="auto">
          <a:xfrm>
            <a:off x="3429000" y="228600"/>
            <a:ext cx="1828800" cy="1828800"/>
          </a:xfrm>
          <a:prstGeom prst="rect">
            <a:avLst/>
          </a:prstGeom>
          <a:noFill/>
          <a:ln w="9525">
            <a:noFill/>
            <a:miter lim="800000"/>
            <a:headEnd/>
            <a:tailEnd/>
          </a:ln>
          <a:effectLst/>
        </p:spPr>
      </p:pic>
      <p:pic>
        <p:nvPicPr>
          <p:cNvPr id="2057" name="Picture 9"/>
          <p:cNvPicPr>
            <a:picLocks noChangeAspect="1" noChangeArrowheads="1"/>
          </p:cNvPicPr>
          <p:nvPr/>
        </p:nvPicPr>
        <p:blipFill>
          <a:blip r:embed="rId11" cstate="print"/>
          <a:srcRect/>
          <a:stretch>
            <a:fillRect/>
          </a:stretch>
        </p:blipFill>
        <p:spPr bwMode="auto">
          <a:xfrm rot="20739190">
            <a:off x="5486400" y="4800600"/>
            <a:ext cx="1828800" cy="1828800"/>
          </a:xfrm>
          <a:prstGeom prst="rect">
            <a:avLst/>
          </a:prstGeom>
          <a:noFill/>
          <a:ln w="9525">
            <a:noFill/>
            <a:miter lim="800000"/>
            <a:headEnd/>
            <a:tailEnd/>
          </a:ln>
          <a:effectLst/>
        </p:spPr>
      </p:pic>
      <p:pic>
        <p:nvPicPr>
          <p:cNvPr id="2058" name="Picture 10"/>
          <p:cNvPicPr>
            <a:picLocks noChangeAspect="1" noChangeArrowheads="1"/>
          </p:cNvPicPr>
          <p:nvPr/>
        </p:nvPicPr>
        <p:blipFill>
          <a:blip r:embed="rId12" cstate="print"/>
          <a:srcRect/>
          <a:stretch>
            <a:fillRect/>
          </a:stretch>
        </p:blipFill>
        <p:spPr bwMode="auto">
          <a:xfrm rot="863012">
            <a:off x="0" y="4724400"/>
            <a:ext cx="2209800" cy="2133600"/>
          </a:xfrm>
          <a:prstGeom prst="rect">
            <a:avLst/>
          </a:prstGeom>
          <a:noFill/>
          <a:ln w="9525">
            <a:noFill/>
            <a:miter lim="800000"/>
            <a:headEnd/>
            <a:tailEnd/>
          </a:ln>
          <a:effectLst/>
        </p:spPr>
      </p:pic>
    </p:spTree>
  </p:cSld>
  <p:clrMapOvr>
    <a:masterClrMapping/>
  </p:clrMapOvr>
  <p:transition spd="slow">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solidFill>
                  <a:schemeClr val="accent1">
                    <a:lumMod val="75000"/>
                  </a:schemeClr>
                </a:solidFill>
                <a:hlinkClick r:id="rId2"/>
              </a:rPr>
              <a:t>http://www.thepeoplehistoy.com/cameras/html</a:t>
            </a:r>
            <a:endParaRPr lang="en-US" dirty="0" smtClean="0">
              <a:solidFill>
                <a:schemeClr val="accent1">
                  <a:lumMod val="75000"/>
                </a:schemeClr>
              </a:solidFill>
            </a:endParaRPr>
          </a:p>
          <a:p>
            <a:r>
              <a:rPr lang="en-US" dirty="0" smtClean="0">
                <a:solidFill>
                  <a:schemeClr val="accent1">
                    <a:lumMod val="75000"/>
                  </a:schemeClr>
                </a:solidFill>
                <a:hlinkClick r:id="rId3"/>
              </a:rPr>
              <a:t>http://www.buzzle.com/article/history-of-the-camera.html</a:t>
            </a:r>
            <a:endParaRPr lang="en-US" dirty="0" smtClean="0">
              <a:solidFill>
                <a:schemeClr val="accent1">
                  <a:lumMod val="75000"/>
                </a:schemeClr>
              </a:solidFill>
            </a:endParaRPr>
          </a:p>
          <a:p>
            <a:r>
              <a:rPr lang="en-US" dirty="0" smtClean="0">
                <a:solidFill>
                  <a:schemeClr val="accent1">
                    <a:lumMod val="75000"/>
                  </a:schemeClr>
                </a:solidFill>
                <a:hlinkClick r:id="rId4"/>
              </a:rPr>
              <a:t>http://inventors.about.com/od/pstartinventions/a/Photography.html</a:t>
            </a:r>
            <a:endParaRPr lang="en-US" dirty="0" smtClean="0">
              <a:solidFill>
                <a:schemeClr val="accent1">
                  <a:lumMod val="75000"/>
                </a:schemeClr>
              </a:solidFill>
            </a:endParaRPr>
          </a:p>
          <a:p>
            <a:r>
              <a:rPr lang="en-US" dirty="0" smtClean="0">
                <a:solidFill>
                  <a:schemeClr val="accent1">
                    <a:lumMod val="75000"/>
                  </a:schemeClr>
                </a:solidFill>
                <a:hlinkClick r:id="rId5"/>
              </a:rPr>
              <a:t>http://library.thinkquest.org/28146/history.html</a:t>
            </a:r>
            <a:endParaRPr lang="en-US" dirty="0" smtClean="0">
              <a:solidFill>
                <a:schemeClr val="accent1">
                  <a:lumMod val="75000"/>
                </a:schemeClr>
              </a:solidFill>
            </a:endParaRPr>
          </a:p>
          <a:p>
            <a:endParaRPr lang="en-US" dirty="0" smtClean="0"/>
          </a:p>
          <a:p>
            <a:endParaRPr lang="en-US" dirty="0"/>
          </a:p>
        </p:txBody>
      </p:sp>
    </p:spTree>
  </p:cSld>
  <p:clrMapOvr>
    <a:masterClrMapping/>
  </p:clrMapOvr>
  <p:transition spd="slow">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invented the </a:t>
            </a:r>
            <a:r>
              <a:rPr lang="en-US" i="1" dirty="0" smtClean="0"/>
              <a:t>first</a:t>
            </a:r>
            <a:r>
              <a:rPr lang="en-US" dirty="0" smtClean="0"/>
              <a:t> camera?</a:t>
            </a:r>
            <a:endParaRPr lang="en-US" dirty="0"/>
          </a:p>
        </p:txBody>
      </p:sp>
      <p:sp>
        <p:nvSpPr>
          <p:cNvPr id="3" name="Content Placeholder 2"/>
          <p:cNvSpPr>
            <a:spLocks noGrp="1"/>
          </p:cNvSpPr>
          <p:nvPr>
            <p:ph sz="half" idx="1"/>
          </p:nvPr>
        </p:nvSpPr>
        <p:spPr/>
        <p:txBody>
          <a:bodyPr>
            <a:normAutofit/>
          </a:bodyPr>
          <a:lstStyle/>
          <a:p>
            <a:r>
              <a:rPr lang="en-US" dirty="0" smtClean="0"/>
              <a:t>The first camera was made  by Ibn Alhazen in 1000 A.D. The specific type of camera was the Pinhole Camera.</a:t>
            </a:r>
            <a:br>
              <a:rPr lang="en-US" dirty="0" smtClean="0"/>
            </a:br>
            <a:endParaRPr lang="en-US" dirty="0" smtClean="0"/>
          </a:p>
          <a:p>
            <a:r>
              <a:rPr lang="en-US" dirty="0" smtClean="0"/>
              <a:t>To the left are actual pictures taken with a </a:t>
            </a:r>
            <a:r>
              <a:rPr lang="en-US" i="1" dirty="0" smtClean="0"/>
              <a:t>Pinhole Camera</a:t>
            </a:r>
            <a:r>
              <a:rPr lang="en-US" dirty="0" smtClean="0"/>
              <a:t>.</a:t>
            </a:r>
            <a:endParaRPr lang="en-US" dirty="0"/>
          </a:p>
        </p:txBody>
      </p:sp>
      <p:pic>
        <p:nvPicPr>
          <p:cNvPr id="5" name="Content Placeholder 4" descr="440px-Pinhole_Photographs.jpg"/>
          <p:cNvPicPr>
            <a:picLocks noGrp="1" noChangeAspect="1"/>
          </p:cNvPicPr>
          <p:nvPr>
            <p:ph sz="half" idx="2"/>
          </p:nvPr>
        </p:nvPicPr>
        <p:blipFill>
          <a:blip r:embed="rId2" cstate="print"/>
          <a:stretch>
            <a:fillRect/>
          </a:stretch>
        </p:blipFill>
        <p:spPr>
          <a:xfrm>
            <a:off x="5007980" y="2249488"/>
            <a:ext cx="3319039" cy="4525962"/>
          </a:xfrm>
        </p:spPr>
      </p:pic>
    </p:spTree>
  </p:cSld>
  <p:clrMapOvr>
    <a:masterClrMapping/>
  </p:clrMapOvr>
  <p:transition spd="slow" advTm="5000">
    <p:check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Slowly Moving Forward . . . </a:t>
            </a:r>
            <a:endParaRPr lang="en-US" dirty="0"/>
          </a:p>
        </p:txBody>
      </p:sp>
      <p:sp>
        <p:nvSpPr>
          <p:cNvPr id="3" name="Content Placeholder 2"/>
          <p:cNvSpPr>
            <a:spLocks noGrp="1"/>
          </p:cNvSpPr>
          <p:nvPr>
            <p:ph sz="half" idx="1"/>
          </p:nvPr>
        </p:nvSpPr>
        <p:spPr/>
        <p:txBody>
          <a:bodyPr>
            <a:normAutofit/>
          </a:bodyPr>
          <a:lstStyle/>
          <a:p>
            <a:r>
              <a:rPr lang="en-US" dirty="0" smtClean="0"/>
              <a:t>George Eastman created the very first </a:t>
            </a:r>
            <a:r>
              <a:rPr lang="en-US" i="1" dirty="0" smtClean="0"/>
              <a:t>Kodak Camera </a:t>
            </a:r>
            <a:r>
              <a:rPr lang="en-US" dirty="0" smtClean="0"/>
              <a:t>which served to further advance the camera industry and its popularity. This camera was sold with the film already loaded inside.</a:t>
            </a:r>
            <a:endParaRPr lang="en-US" dirty="0"/>
          </a:p>
        </p:txBody>
      </p:sp>
      <p:pic>
        <p:nvPicPr>
          <p:cNvPr id="5" name="Content Placeholder 4" descr="356px-George_Eastman_patent_no_388,850.png"/>
          <p:cNvPicPr>
            <a:picLocks noGrp="1" noChangeAspect="1"/>
          </p:cNvPicPr>
          <p:nvPr>
            <p:ph sz="half" idx="2"/>
          </p:nvPr>
        </p:nvPicPr>
        <p:blipFill>
          <a:blip r:embed="rId3" cstate="print"/>
          <a:stretch>
            <a:fillRect/>
          </a:stretch>
        </p:blipFill>
        <p:spPr>
          <a:xfrm>
            <a:off x="5322556" y="2249488"/>
            <a:ext cx="2689887" cy="4525962"/>
          </a:xfrm>
        </p:spPr>
      </p:pic>
    </p:spTree>
  </p:cSld>
  <p:clrMapOvr>
    <a:masterClrMapping/>
  </p:clrMapOvr>
  <p:transition spd="slow">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 New Beginning</a:t>
            </a:r>
            <a:endParaRPr lang="en-US" dirty="0"/>
          </a:p>
        </p:txBody>
      </p:sp>
      <p:sp>
        <p:nvSpPr>
          <p:cNvPr id="3" name="Content Placeholder 2"/>
          <p:cNvSpPr>
            <a:spLocks noGrp="1"/>
          </p:cNvSpPr>
          <p:nvPr>
            <p:ph sz="half" idx="1"/>
          </p:nvPr>
        </p:nvSpPr>
        <p:spPr/>
        <p:txBody>
          <a:bodyPr/>
          <a:lstStyle/>
          <a:p>
            <a:r>
              <a:rPr lang="en-US" dirty="0" smtClean="0"/>
              <a:t>Joseph Nicéphore Niépce took the very first photograph in 1826, using a pewter plate and bitumen</a:t>
            </a:r>
            <a:endParaRPr lang="en-US" dirty="0"/>
          </a:p>
        </p:txBody>
      </p:sp>
      <p:pic>
        <p:nvPicPr>
          <p:cNvPr id="5" name="Content Placeholder 4" descr="world_first_photograph_niepce.jpg"/>
          <p:cNvPicPr>
            <a:picLocks noGrp="1" noChangeAspect="1"/>
          </p:cNvPicPr>
          <p:nvPr>
            <p:ph sz="half" idx="2"/>
          </p:nvPr>
        </p:nvPicPr>
        <p:blipFill>
          <a:blip r:embed="rId3" cstate="print"/>
          <a:stretch>
            <a:fillRect/>
          </a:stretch>
        </p:blipFill>
        <p:spPr>
          <a:xfrm>
            <a:off x="4648200" y="3111579"/>
            <a:ext cx="4038600" cy="2801779"/>
          </a:xfrm>
        </p:spPr>
      </p:pic>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a:t>
            </a:r>
            <a:endParaRPr lang="en-US" dirty="0"/>
          </a:p>
        </p:txBody>
      </p:sp>
      <p:sp>
        <p:nvSpPr>
          <p:cNvPr id="3" name="Content Placeholder 2"/>
          <p:cNvSpPr>
            <a:spLocks noGrp="1"/>
          </p:cNvSpPr>
          <p:nvPr>
            <p:ph sz="half" idx="1"/>
          </p:nvPr>
        </p:nvSpPr>
        <p:spPr/>
        <p:txBody>
          <a:bodyPr/>
          <a:lstStyle/>
          <a:p>
            <a:r>
              <a:rPr lang="en-US" dirty="0" smtClean="0"/>
              <a:t>The first digital camera was made in 1975. It weighed a good 8 pounds and took 23 seconds to capture its first image.</a:t>
            </a:r>
            <a:endParaRPr lang="en-US" dirty="0"/>
          </a:p>
        </p:txBody>
      </p:sp>
      <p:pic>
        <p:nvPicPr>
          <p:cNvPr id="5" name="Content Placeholder 4" descr="first_digital_camera.jpg"/>
          <p:cNvPicPr>
            <a:picLocks noGrp="1" noChangeAspect="1"/>
          </p:cNvPicPr>
          <p:nvPr>
            <p:ph sz="half" idx="2"/>
          </p:nvPr>
        </p:nvPicPr>
        <p:blipFill>
          <a:blip r:embed="rId3" cstate="print"/>
          <a:stretch>
            <a:fillRect/>
          </a:stretch>
        </p:blipFill>
        <p:spPr>
          <a:xfrm>
            <a:off x="4648200" y="2660728"/>
            <a:ext cx="4038600" cy="3703482"/>
          </a:xfrm>
        </p:spPr>
      </p:pic>
    </p:spTree>
  </p:cSld>
  <p:clrMapOvr>
    <a:masterClrMapping/>
  </p:clrMapOvr>
  <p:transition spd="slow">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Photography</a:t>
            </a:r>
            <a:endParaRPr lang="en-US" dirty="0"/>
          </a:p>
        </p:txBody>
      </p:sp>
      <p:sp>
        <p:nvSpPr>
          <p:cNvPr id="6" name="Text Placeholder 5"/>
          <p:cNvSpPr>
            <a:spLocks noGrp="1"/>
          </p:cNvSpPr>
          <p:nvPr>
            <p:ph type="body" idx="1"/>
          </p:nvPr>
        </p:nvSpPr>
        <p:spPr/>
        <p:txBody>
          <a:bodyPr>
            <a:normAutofit/>
          </a:bodyPr>
          <a:lstStyle/>
          <a:p>
            <a:r>
              <a:rPr lang="en-US" dirty="0" smtClean="0">
                <a:solidFill>
                  <a:schemeClr val="tx2">
                    <a:lumMod val="50000"/>
                  </a:schemeClr>
                </a:solidFill>
              </a:rPr>
              <a:t>Photographers were like artists. They recorded modern events with greater flexibility and on a much greater scale.</a:t>
            </a:r>
            <a:endParaRPr lang="en-US" dirty="0">
              <a:solidFill>
                <a:schemeClr val="tx2">
                  <a:lumMod val="50000"/>
                </a:schemeClr>
              </a:solidFill>
            </a:endParaRPr>
          </a:p>
        </p:txBody>
      </p:sp>
    </p:spTree>
  </p:cSld>
  <p:clrMapOvr>
    <a:masterClrMapping/>
  </p:clrMapOvr>
  <p:transition spd="slow">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Interesting Facts About Cameras</a:t>
            </a:r>
            <a:endParaRPr lang="en-US" dirty="0"/>
          </a:p>
        </p:txBody>
      </p:sp>
      <p:sp>
        <p:nvSpPr>
          <p:cNvPr id="5" name="Content Placeholder 4"/>
          <p:cNvSpPr>
            <a:spLocks noGrp="1"/>
          </p:cNvSpPr>
          <p:nvPr>
            <p:ph sz="half" idx="1"/>
          </p:nvPr>
        </p:nvSpPr>
        <p:spPr/>
        <p:txBody>
          <a:bodyPr/>
          <a:lstStyle/>
          <a:p>
            <a:r>
              <a:rPr lang="en-US" dirty="0" smtClean="0"/>
              <a:t>Now in the 21</a:t>
            </a:r>
            <a:r>
              <a:rPr lang="en-US" baseline="30000" dirty="0" smtClean="0"/>
              <a:t>st</a:t>
            </a:r>
            <a:r>
              <a:rPr lang="en-US" dirty="0" smtClean="0"/>
              <a:t> century, there are three different types of cameras. Prosumer, Consumer, and Professional. </a:t>
            </a:r>
          </a:p>
        </p:txBody>
      </p:sp>
      <p:pic>
        <p:nvPicPr>
          <p:cNvPr id="7" name="Content Placeholder 6" descr="Prosumer Camera.bmp"/>
          <p:cNvPicPr>
            <a:picLocks noGrp="1" noChangeAspect="1"/>
          </p:cNvPicPr>
          <p:nvPr>
            <p:ph sz="half" idx="2"/>
          </p:nvPr>
        </p:nvPicPr>
        <p:blipFill>
          <a:blip r:embed="rId2" cstate="print"/>
          <a:stretch>
            <a:fillRect/>
          </a:stretch>
        </p:blipFill>
        <p:spPr>
          <a:xfrm>
            <a:off x="4724401" y="2286001"/>
            <a:ext cx="1725036" cy="1447799"/>
          </a:xfrm>
        </p:spPr>
      </p:pic>
      <p:pic>
        <p:nvPicPr>
          <p:cNvPr id="8" name="Content Placeholder 3" descr="Consumer.bmp"/>
          <p:cNvPicPr>
            <a:picLocks noChangeAspect="1"/>
          </p:cNvPicPr>
          <p:nvPr/>
        </p:nvPicPr>
        <p:blipFill>
          <a:blip r:embed="rId3" cstate="print"/>
          <a:stretch>
            <a:fillRect/>
          </a:stretch>
        </p:blipFill>
        <p:spPr>
          <a:xfrm>
            <a:off x="5715000" y="4191000"/>
            <a:ext cx="1743075" cy="1743075"/>
          </a:xfrm>
          <a:prstGeom prst="rect">
            <a:avLst/>
          </a:prstGeom>
        </p:spPr>
      </p:pic>
      <p:pic>
        <p:nvPicPr>
          <p:cNvPr id="9" name="Content Placeholder 5" descr="Professional.bmp"/>
          <p:cNvPicPr>
            <a:picLocks noChangeAspect="1"/>
          </p:cNvPicPr>
          <p:nvPr/>
        </p:nvPicPr>
        <p:blipFill>
          <a:blip r:embed="rId4" cstate="print"/>
          <a:stretch>
            <a:fillRect/>
          </a:stretch>
        </p:blipFill>
        <p:spPr>
          <a:xfrm>
            <a:off x="7010400" y="2209800"/>
            <a:ext cx="1676400" cy="1676400"/>
          </a:xfrm>
          <a:prstGeom prst="rect">
            <a:avLst/>
          </a:prstGeom>
        </p:spPr>
      </p:pic>
    </p:spTree>
  </p:cSld>
  <p:clrMapOvr>
    <a:masterClrMapping/>
  </p:clrMapOvr>
  <p:transition spd="slow">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How are people (society) affected by cameras</a:t>
            </a:r>
            <a:endParaRPr lang="en-US" dirty="0"/>
          </a:p>
        </p:txBody>
      </p:sp>
      <p:sp>
        <p:nvSpPr>
          <p:cNvPr id="5" name="Content Placeholder 4"/>
          <p:cNvSpPr>
            <a:spLocks noGrp="1"/>
          </p:cNvSpPr>
          <p:nvPr>
            <p:ph idx="1"/>
          </p:nvPr>
        </p:nvSpPr>
        <p:spPr/>
        <p:txBody>
          <a:bodyPr/>
          <a:lstStyle/>
          <a:p>
            <a:r>
              <a:rPr lang="en-US" dirty="0" smtClean="0"/>
              <a:t>Cameras allow you to capture  a moment with just the click of a button. You can share memories that may have been long forgotten. Through a picture, you can get a glimpse of not only your past but your present as </a:t>
            </a:r>
            <a:r>
              <a:rPr lang="en-US" dirty="0" smtClean="0"/>
              <a:t>well.</a:t>
            </a:r>
            <a:endParaRPr lang="en-US" dirty="0"/>
          </a:p>
        </p:txBody>
      </p:sp>
    </p:spTree>
  </p:cSld>
  <p:clrMapOvr>
    <a:masterClrMapping/>
  </p:clrMapOvr>
  <p:transition spd="slow">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 on Society (cont’d) </a:t>
            </a:r>
            <a:endParaRPr lang="en-US" dirty="0"/>
          </a:p>
        </p:txBody>
      </p:sp>
      <p:sp>
        <p:nvSpPr>
          <p:cNvPr id="4" name="Content Placeholder 3"/>
          <p:cNvSpPr>
            <a:spLocks noGrp="1"/>
          </p:cNvSpPr>
          <p:nvPr>
            <p:ph sz="half" idx="1"/>
          </p:nvPr>
        </p:nvSpPr>
        <p:spPr/>
        <p:txBody>
          <a:bodyPr/>
          <a:lstStyle/>
          <a:p>
            <a:r>
              <a:rPr lang="en-US" dirty="0" smtClean="0"/>
              <a:t>Cameras have the ability to teach us things we never knew. Many people may be kinesthetic learners. While some may be visual learners. They learn best by seeing this with the human eye. </a:t>
            </a:r>
            <a:endParaRPr lang="en-US" dirty="0"/>
          </a:p>
        </p:txBody>
      </p:sp>
      <p:pic>
        <p:nvPicPr>
          <p:cNvPr id="1026" name="Picture 2" descr="C:\Documents and Settings\student\Local Settings\Temporary Internet Files\Content.IE5\BZVWRPDG\MC900047874[1].wmf"/>
          <p:cNvPicPr>
            <a:picLocks noGrp="1" noChangeAspect="1" noChangeArrowheads="1"/>
          </p:cNvPicPr>
          <p:nvPr>
            <p:ph sz="half" idx="2"/>
          </p:nvPr>
        </p:nvPicPr>
        <p:blipFill>
          <a:blip r:embed="rId2" cstate="print"/>
          <a:srcRect/>
          <a:stretch>
            <a:fillRect/>
          </a:stretch>
        </p:blipFill>
        <p:spPr bwMode="auto">
          <a:xfrm>
            <a:off x="5105400" y="2514600"/>
            <a:ext cx="3092735" cy="2472747"/>
          </a:xfrm>
          <a:prstGeom prst="rect">
            <a:avLst/>
          </a:prstGeom>
          <a:noFill/>
        </p:spPr>
      </p:pic>
    </p:spTree>
  </p:cSld>
  <p:clrMapOvr>
    <a:masterClrMapping/>
  </p:clrMapOvr>
  <p:transition spd="slow">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Happiness">
      <a:dk1>
        <a:srgbClr val="9BBB59"/>
      </a:dk1>
      <a:lt1>
        <a:srgbClr val="C2E2EB"/>
      </a:lt1>
      <a:dk2>
        <a:srgbClr val="3894AF"/>
      </a:dk2>
      <a:lt2>
        <a:srgbClr val="68B7CE"/>
      </a:lt2>
      <a:accent1>
        <a:srgbClr val="FAC08F"/>
      </a:accent1>
      <a:accent2>
        <a:srgbClr val="C3D69B"/>
      </a:accent2>
      <a:accent3>
        <a:srgbClr val="FD86FF"/>
      </a:accent3>
      <a:accent4>
        <a:srgbClr val="B2A2C7"/>
      </a:accent4>
      <a:accent5>
        <a:srgbClr val="FEB2FF"/>
      </a:accent5>
      <a:accent6>
        <a:srgbClr val="F79646"/>
      </a:accent6>
      <a:hlink>
        <a:srgbClr val="76923C"/>
      </a:hlink>
      <a:folHlink>
        <a:srgbClr val="B7DDE8"/>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142</TotalTime>
  <Words>338</Words>
  <Application>Microsoft Office PowerPoint</Application>
  <PresentationFormat>On-screen Show (4:3)</PresentationFormat>
  <Paragraphs>30</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Urban</vt:lpstr>
      <vt:lpstr>Camera Timeline</vt:lpstr>
      <vt:lpstr>Who invented the first camera?</vt:lpstr>
      <vt:lpstr>Slowly Moving Forward . . . </vt:lpstr>
      <vt:lpstr>A New Beginning</vt:lpstr>
      <vt:lpstr>Digital </vt:lpstr>
      <vt:lpstr>Photography</vt:lpstr>
      <vt:lpstr>Interesting Facts About Cameras</vt:lpstr>
      <vt:lpstr>How are people (society) affected by cameras</vt:lpstr>
      <vt:lpstr>Affect on Society (cont’d) </vt:lpstr>
      <vt:lpstr>How has it changed over time?</vt:lpstr>
      <vt:lpstr>Slide 11</vt:lpstr>
      <vt:lpstr>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Camera Timeline</dc:title>
  <dc:creator>student</dc:creator>
  <cp:lastModifiedBy>student</cp:lastModifiedBy>
  <cp:revision>19</cp:revision>
  <dcterms:created xsi:type="dcterms:W3CDTF">2010-09-17T19:37:49Z</dcterms:created>
  <dcterms:modified xsi:type="dcterms:W3CDTF">2010-09-23T20:14:27Z</dcterms:modified>
</cp:coreProperties>
</file>